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handoutMasterIdLst>
    <p:handoutMasterId r:id="rId24"/>
  </p:handoutMasterIdLst>
  <p:sldIdLst>
    <p:sldId id="256" r:id="rId2"/>
    <p:sldId id="278" r:id="rId3"/>
    <p:sldId id="257" r:id="rId4"/>
    <p:sldId id="258" r:id="rId5"/>
    <p:sldId id="259" r:id="rId6"/>
    <p:sldId id="260" r:id="rId7"/>
    <p:sldId id="266" r:id="rId8"/>
    <p:sldId id="267" r:id="rId9"/>
    <p:sldId id="261" r:id="rId10"/>
    <p:sldId id="263" r:id="rId11"/>
    <p:sldId id="265" r:id="rId12"/>
    <p:sldId id="269" r:id="rId13"/>
    <p:sldId id="270" r:id="rId14"/>
    <p:sldId id="271" r:id="rId15"/>
    <p:sldId id="272" r:id="rId16"/>
    <p:sldId id="273" r:id="rId17"/>
    <p:sldId id="274" r:id="rId18"/>
    <p:sldId id="275" r:id="rId19"/>
    <p:sldId id="276" r:id="rId20"/>
    <p:sldId id="277" r:id="rId21"/>
    <p:sldId id="262" r:id="rId22"/>
    <p:sldId id="279"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37" d="100"/>
          <a:sy n="37" d="100"/>
        </p:scale>
        <p:origin x="7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313DF6B-DDF9-458D-873F-EA42FC9154A1}" type="datetimeFigureOut">
              <a:rPr lang="en-US" smtClean="0"/>
              <a:t>6/26/2024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9A909C-1DCA-48A1-B708-1934AD20BBB7}" type="slidenum">
              <a:rPr lang="en-US" smtClean="0"/>
              <a:t>‹#›</a:t>
            </a:fld>
            <a:endParaRPr lang="en-US"/>
          </a:p>
        </p:txBody>
      </p:sp>
    </p:spTree>
    <p:extLst>
      <p:ext uri="{BB962C8B-B14F-4D97-AF65-F5344CB8AC3E}">
        <p14:creationId xmlns:p14="http://schemas.microsoft.com/office/powerpoint/2010/main" val="31756770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CAE516-1353-4AC1-83E6-179A74496A8A}"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B260C-4EDD-4ED8-91EA-945659E9CEE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944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AE516-1353-4AC1-83E6-179A74496A8A}"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B260C-4EDD-4ED8-91EA-945659E9CEEB}" type="slidenum">
              <a:rPr lang="en-US" smtClean="0"/>
              <a:t>‹#›</a:t>
            </a:fld>
            <a:endParaRPr lang="en-US"/>
          </a:p>
        </p:txBody>
      </p:sp>
    </p:spTree>
    <p:extLst>
      <p:ext uri="{BB962C8B-B14F-4D97-AF65-F5344CB8AC3E}">
        <p14:creationId xmlns:p14="http://schemas.microsoft.com/office/powerpoint/2010/main" val="28519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AE516-1353-4AC1-83E6-179A74496A8A}"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B260C-4EDD-4ED8-91EA-945659E9CEEB}" type="slidenum">
              <a:rPr lang="en-US" smtClean="0"/>
              <a:t>‹#›</a:t>
            </a:fld>
            <a:endParaRPr lang="en-US"/>
          </a:p>
        </p:txBody>
      </p:sp>
    </p:spTree>
    <p:extLst>
      <p:ext uri="{BB962C8B-B14F-4D97-AF65-F5344CB8AC3E}">
        <p14:creationId xmlns:p14="http://schemas.microsoft.com/office/powerpoint/2010/main" val="24076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AE516-1353-4AC1-83E6-179A74496A8A}"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B260C-4EDD-4ED8-91EA-945659E9CEEB}" type="slidenum">
              <a:rPr lang="en-US" smtClean="0"/>
              <a:t>‹#›</a:t>
            </a:fld>
            <a:endParaRPr lang="en-US"/>
          </a:p>
        </p:txBody>
      </p:sp>
    </p:spTree>
    <p:extLst>
      <p:ext uri="{BB962C8B-B14F-4D97-AF65-F5344CB8AC3E}">
        <p14:creationId xmlns:p14="http://schemas.microsoft.com/office/powerpoint/2010/main" val="312334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CAE516-1353-4AC1-83E6-179A74496A8A}"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B260C-4EDD-4ED8-91EA-945659E9CEE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09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CAE516-1353-4AC1-83E6-179A74496A8A}"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B260C-4EDD-4ED8-91EA-945659E9CEEB}" type="slidenum">
              <a:rPr lang="en-US" smtClean="0"/>
              <a:t>‹#›</a:t>
            </a:fld>
            <a:endParaRPr lang="en-US"/>
          </a:p>
        </p:txBody>
      </p:sp>
    </p:spTree>
    <p:extLst>
      <p:ext uri="{BB962C8B-B14F-4D97-AF65-F5344CB8AC3E}">
        <p14:creationId xmlns:p14="http://schemas.microsoft.com/office/powerpoint/2010/main" val="322648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CAE516-1353-4AC1-83E6-179A74496A8A}" type="datetimeFigureOut">
              <a:rPr lang="en-US" smtClean="0"/>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7B260C-4EDD-4ED8-91EA-945659E9CEEB}" type="slidenum">
              <a:rPr lang="en-US" smtClean="0"/>
              <a:t>‹#›</a:t>
            </a:fld>
            <a:endParaRPr lang="en-US"/>
          </a:p>
        </p:txBody>
      </p:sp>
    </p:spTree>
    <p:extLst>
      <p:ext uri="{BB962C8B-B14F-4D97-AF65-F5344CB8AC3E}">
        <p14:creationId xmlns:p14="http://schemas.microsoft.com/office/powerpoint/2010/main" val="20350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CAE516-1353-4AC1-83E6-179A74496A8A}" type="datetimeFigureOut">
              <a:rPr lang="en-US" smtClean="0"/>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7B260C-4EDD-4ED8-91EA-945659E9CEEB}" type="slidenum">
              <a:rPr lang="en-US" smtClean="0"/>
              <a:t>‹#›</a:t>
            </a:fld>
            <a:endParaRPr lang="en-US"/>
          </a:p>
        </p:txBody>
      </p:sp>
    </p:spTree>
    <p:extLst>
      <p:ext uri="{BB962C8B-B14F-4D97-AF65-F5344CB8AC3E}">
        <p14:creationId xmlns:p14="http://schemas.microsoft.com/office/powerpoint/2010/main" val="401917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8CAE516-1353-4AC1-83E6-179A74496A8A}" type="datetimeFigureOut">
              <a:rPr lang="en-US" smtClean="0"/>
              <a:t>6/26/2024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37B260C-4EDD-4ED8-91EA-945659E9CEEB}" type="slidenum">
              <a:rPr lang="en-US" smtClean="0"/>
              <a:t>‹#›</a:t>
            </a:fld>
            <a:endParaRPr lang="en-US"/>
          </a:p>
        </p:txBody>
      </p:sp>
    </p:spTree>
    <p:extLst>
      <p:ext uri="{BB962C8B-B14F-4D97-AF65-F5344CB8AC3E}">
        <p14:creationId xmlns:p14="http://schemas.microsoft.com/office/powerpoint/2010/main" val="1018488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8CAE516-1353-4AC1-83E6-179A74496A8A}" type="datetimeFigureOut">
              <a:rPr lang="en-US" smtClean="0"/>
              <a:t>6/26/2024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37B260C-4EDD-4ED8-91EA-945659E9CEEB}" type="slidenum">
              <a:rPr lang="en-US" smtClean="0"/>
              <a:t>‹#›</a:t>
            </a:fld>
            <a:endParaRPr lang="en-US"/>
          </a:p>
        </p:txBody>
      </p:sp>
    </p:spTree>
    <p:extLst>
      <p:ext uri="{BB962C8B-B14F-4D97-AF65-F5344CB8AC3E}">
        <p14:creationId xmlns:p14="http://schemas.microsoft.com/office/powerpoint/2010/main" val="401326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8CAE516-1353-4AC1-83E6-179A74496A8A}"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B260C-4EDD-4ED8-91EA-945659E9CEEB}" type="slidenum">
              <a:rPr lang="en-US" smtClean="0"/>
              <a:t>‹#›</a:t>
            </a:fld>
            <a:endParaRPr lang="en-US"/>
          </a:p>
        </p:txBody>
      </p:sp>
    </p:spTree>
    <p:extLst>
      <p:ext uri="{BB962C8B-B14F-4D97-AF65-F5344CB8AC3E}">
        <p14:creationId xmlns:p14="http://schemas.microsoft.com/office/powerpoint/2010/main" val="334801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8CAE516-1353-4AC1-83E6-179A74496A8A}" type="datetimeFigureOut">
              <a:rPr lang="en-US" smtClean="0"/>
              <a:t>6/26/2024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37B260C-4EDD-4ED8-91EA-945659E9CEE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3736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7728" y="1073195"/>
            <a:ext cx="10884459" cy="4743694"/>
          </a:xfrm>
          <a:prstGeom prst="rect">
            <a:avLst/>
          </a:prstGeom>
        </p:spPr>
      </p:pic>
    </p:spTree>
    <p:extLst>
      <p:ext uri="{BB962C8B-B14F-4D97-AF65-F5344CB8AC3E}">
        <p14:creationId xmlns:p14="http://schemas.microsoft.com/office/powerpoint/2010/main" val="1367411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74624" y="1116666"/>
            <a:ext cx="9768619"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b="1" dirty="0"/>
              <a:t>Cook at home</a:t>
            </a:r>
            <a:endParaRPr lang="en-US" sz="3200" dirty="0"/>
          </a:p>
          <a:p>
            <a:pPr lvl="0"/>
            <a:r>
              <a:rPr lang="en-US" sz="2400" dirty="0"/>
              <a:t>Plan meals, buy groceries in bulk, cook at home, make your lunch, keep snacks with you instead of stopping for fast food.  Put your cooler in the car. </a:t>
            </a:r>
          </a:p>
          <a:p>
            <a:pPr lvl="0"/>
            <a:r>
              <a:rPr lang="en-US" sz="2400" dirty="0"/>
              <a:t>Eat out less, eat out once a month, instead of several times a week.</a:t>
            </a:r>
          </a:p>
          <a:p>
            <a:pPr lvl="0"/>
            <a:r>
              <a:rPr lang="en-US" sz="2400" dirty="0"/>
              <a:t>Stop using meal delivery services</a:t>
            </a:r>
          </a:p>
          <a:p>
            <a:r>
              <a:rPr lang="en-US" dirty="0"/>
              <a:t> </a:t>
            </a:r>
          </a:p>
          <a:p>
            <a:r>
              <a:rPr lang="en-US" sz="3200" b="1" dirty="0"/>
              <a:t>Lower grocery costs</a:t>
            </a:r>
            <a:endParaRPr lang="en-US" sz="3200" dirty="0"/>
          </a:p>
          <a:p>
            <a:pPr lvl="0"/>
            <a:r>
              <a:rPr lang="en-US" sz="2400" dirty="0"/>
              <a:t>Cut expensive name brand snacks, and processed foods.   Buy food in bulk.</a:t>
            </a:r>
          </a:p>
          <a:p>
            <a:pPr lvl="0"/>
            <a:r>
              <a:rPr lang="en-US" sz="2400" dirty="0"/>
              <a:t>Shop discount stores.  The 99 cents store has good fruits. Walmart is also an option.   Look in papers for coupons.  Shop when items are on sale.  Take advantage of store reward programs.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43243" y="191683"/>
            <a:ext cx="1484630" cy="1420495"/>
          </a:xfrm>
          <a:prstGeom prst="rect">
            <a:avLst/>
          </a:prstGeom>
        </p:spPr>
      </p:pic>
    </p:spTree>
    <p:extLst>
      <p:ext uri="{BB962C8B-B14F-4D97-AF65-F5344CB8AC3E}">
        <p14:creationId xmlns:p14="http://schemas.microsoft.com/office/powerpoint/2010/main" val="137634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777" y="1467308"/>
            <a:ext cx="5285110" cy="5016758"/>
          </a:xfrm>
          <a:prstGeom prst="rect">
            <a:avLst/>
          </a:prstGeom>
        </p:spPr>
        <p:txBody>
          <a:bodyPr wrap="square">
            <a:spAutoFit/>
          </a:bodyPr>
          <a:lstStyle/>
          <a:p>
            <a:r>
              <a:rPr lang="en-US" sz="3200" b="1" dirty="0"/>
              <a:t>Cut transportation costs</a:t>
            </a:r>
            <a:endParaRPr lang="en-US" sz="3200" dirty="0"/>
          </a:p>
          <a:p>
            <a:pPr lvl="0"/>
            <a:endParaRPr lang="en-US" sz="2400" dirty="0"/>
          </a:p>
          <a:p>
            <a:pPr lvl="0"/>
            <a:r>
              <a:rPr lang="en-US" sz="2400" dirty="0"/>
              <a:t>Take public transportation</a:t>
            </a:r>
          </a:p>
          <a:p>
            <a:pPr lvl="0"/>
            <a:r>
              <a:rPr lang="en-US" sz="2400" dirty="0"/>
              <a:t>Carpool instead of taking your own car or instead of Uber.</a:t>
            </a:r>
          </a:p>
          <a:p>
            <a:pPr lvl="0"/>
            <a:r>
              <a:rPr lang="en-US" sz="2400" dirty="0"/>
              <a:t>Shop around when filling your car up with gas.  Do you know where the lowest cost gas station is in your neighborhood?  Fill up here once or twice a week to ensure you are not stuck going to higher priced gas stations. </a:t>
            </a:r>
          </a:p>
          <a:p>
            <a:pPr marL="228600" marR="0">
              <a:spcBef>
                <a:spcPts val="0"/>
              </a:spcBef>
              <a:spcAft>
                <a:spcPts val="0"/>
              </a:spcAft>
            </a:pPr>
            <a:endParaRPr lang="en-US" sz="2400" b="1" dirty="0">
              <a:solidFill>
                <a:srgbClr val="333333"/>
              </a:solidFill>
              <a:latin typeface="Arial" panose="020B0604020202020204" pitchFamily="34" charset="0"/>
              <a:ea typeface="Arial" panose="020B0604020202020204" pitchFamily="34" charset="0"/>
            </a:endParaRPr>
          </a:p>
          <a:p>
            <a:pPr marL="228600" marR="0">
              <a:spcBef>
                <a:spcPts val="0"/>
              </a:spcBef>
              <a:spcAft>
                <a:spcPts val="0"/>
              </a:spcAft>
            </a:pPr>
            <a:endParaRPr lang="en-US" sz="2400" b="1" dirty="0">
              <a:effectLst/>
              <a:latin typeface="Arial" panose="020B0604020202020204" pitchFamily="34" charset="0"/>
              <a:ea typeface="Arial" panose="020B0604020202020204" pitchFamily="34" charset="0"/>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0243243" y="191683"/>
            <a:ext cx="1484630" cy="14204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061" y="1893454"/>
            <a:ext cx="5393812" cy="3589337"/>
          </a:xfrm>
          <a:prstGeom prst="rect">
            <a:avLst/>
          </a:prstGeom>
        </p:spPr>
      </p:pic>
    </p:spTree>
    <p:extLst>
      <p:ext uri="{BB962C8B-B14F-4D97-AF65-F5344CB8AC3E}">
        <p14:creationId xmlns:p14="http://schemas.microsoft.com/office/powerpoint/2010/main" val="379077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582" y="1147926"/>
            <a:ext cx="6096000" cy="4093428"/>
          </a:xfrm>
          <a:prstGeom prst="rect">
            <a:avLst/>
          </a:prstGeom>
        </p:spPr>
        <p:txBody>
          <a:bodyPr>
            <a:spAutoFit/>
          </a:bodyPr>
          <a:lstStyle/>
          <a:p>
            <a:r>
              <a:rPr lang="en-US" sz="3200" b="1" dirty="0"/>
              <a:t>Negotiate bills</a:t>
            </a:r>
            <a:endParaRPr lang="en-US" sz="3200" dirty="0"/>
          </a:p>
          <a:p>
            <a:pPr lvl="0"/>
            <a:endParaRPr lang="en-US" dirty="0"/>
          </a:p>
          <a:p>
            <a:pPr lvl="0"/>
            <a:r>
              <a:rPr lang="en-US" sz="2400" dirty="0"/>
              <a:t>Contact cable companies, phone companies and other creditors and ask for a better rate.  </a:t>
            </a:r>
          </a:p>
          <a:p>
            <a:pPr lvl="0"/>
            <a:r>
              <a:rPr lang="en-US" sz="2400" dirty="0"/>
              <a:t>Do you need an iPhone?  Switch to Metro or Cricket for lower cost phone services. </a:t>
            </a:r>
          </a:p>
          <a:p>
            <a:pPr lvl="0"/>
            <a:r>
              <a:rPr lang="en-US" sz="2400" dirty="0"/>
              <a:t>If you have the internet on your phone, do you need it at home?</a:t>
            </a:r>
          </a:p>
          <a:p>
            <a:pPr lvl="0"/>
            <a:r>
              <a:rPr lang="en-US" sz="2400" dirty="0"/>
              <a:t>How many subscriptions services do you have?  Do you know?</a:t>
            </a:r>
          </a:p>
          <a:p>
            <a:r>
              <a:rPr lang="en-US" dirty="0"/>
              <a:t> </a:t>
            </a:r>
          </a:p>
        </p:txBody>
      </p:sp>
      <p:pic>
        <p:nvPicPr>
          <p:cNvPr id="8194" name="Picture 2" descr="Pay off debt faster handwritten memo and calculator. Pay off debt faster handwritten memo and pen. Debt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3236" y="1698710"/>
            <a:ext cx="5074637" cy="33797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661236" y="3482109"/>
            <a:ext cx="2530764" cy="535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2582" y="5420244"/>
            <a:ext cx="10474036" cy="677108"/>
          </a:xfrm>
          <a:prstGeom prst="rect">
            <a:avLst/>
          </a:prstGeom>
        </p:spPr>
        <p:txBody>
          <a:bodyPr wrap="square">
            <a:spAutoFit/>
          </a:bodyPr>
          <a:lstStyle/>
          <a:p>
            <a:r>
              <a:rPr lang="en-US" sz="2000" b="1" dirty="0">
                <a:solidFill>
                  <a:srgbClr val="FF0000"/>
                </a:solidFill>
              </a:rPr>
              <a:t>HOMEWORK: </a:t>
            </a:r>
            <a:r>
              <a:rPr lang="en-US" dirty="0">
                <a:solidFill>
                  <a:srgbClr val="C00000"/>
                </a:solidFill>
              </a:rPr>
              <a:t>Look through your phone or your bank statement and see how many subscription services do you have?  You should know where every charge on your statement is for and where it is coming from.</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0243243" y="191683"/>
            <a:ext cx="1484630" cy="1420495"/>
          </a:xfrm>
          <a:prstGeom prst="rect">
            <a:avLst/>
          </a:prstGeom>
        </p:spPr>
      </p:pic>
    </p:spTree>
    <p:extLst>
      <p:ext uri="{BB962C8B-B14F-4D97-AF65-F5344CB8AC3E}">
        <p14:creationId xmlns:p14="http://schemas.microsoft.com/office/powerpoint/2010/main" val="4016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46" y="1091747"/>
            <a:ext cx="5624945" cy="4647426"/>
          </a:xfrm>
          <a:prstGeom prst="rect">
            <a:avLst/>
          </a:prstGeom>
        </p:spPr>
        <p:txBody>
          <a:bodyPr wrap="square">
            <a:spAutoFit/>
          </a:bodyPr>
          <a:lstStyle/>
          <a:p>
            <a:r>
              <a:rPr lang="en-US" sz="3200" b="1" dirty="0"/>
              <a:t>Buy secondhand or Used items</a:t>
            </a:r>
            <a:endParaRPr lang="en-US" sz="3200" dirty="0"/>
          </a:p>
          <a:p>
            <a:pPr lvl="0"/>
            <a:endParaRPr lang="en-US" sz="2400" dirty="0"/>
          </a:p>
          <a:p>
            <a:pPr lvl="0"/>
            <a:r>
              <a:rPr lang="en-US" sz="2400" dirty="0"/>
              <a:t>Clothing, furniture, electronics, etc.  You can get really good prices on great stylish clothing, including some barely worn clothing. </a:t>
            </a:r>
          </a:p>
          <a:p>
            <a:pPr lvl="0"/>
            <a:r>
              <a:rPr lang="en-US" sz="2400" dirty="0"/>
              <a:t>Repair items instead of getting rid of them. Use iron-on patched to get more wear out of clothing.  Use a needle and thread to fix buttons, and sew hems, when needed.   Have the computer repaired instead of buying a new one. </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61716" y="200919"/>
            <a:ext cx="1484630" cy="14204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219" y="1920448"/>
            <a:ext cx="5357946" cy="3570569"/>
          </a:xfrm>
          <a:prstGeom prst="rect">
            <a:avLst/>
          </a:prstGeom>
        </p:spPr>
      </p:pic>
    </p:spTree>
    <p:extLst>
      <p:ext uri="{BB962C8B-B14F-4D97-AF65-F5344CB8AC3E}">
        <p14:creationId xmlns:p14="http://schemas.microsoft.com/office/powerpoint/2010/main" val="3844092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25" y="667274"/>
            <a:ext cx="6511637" cy="5416868"/>
          </a:xfrm>
          <a:prstGeom prst="rect">
            <a:avLst/>
          </a:prstGeom>
        </p:spPr>
        <p:txBody>
          <a:bodyPr wrap="square">
            <a:spAutoFit/>
          </a:bodyPr>
          <a:lstStyle/>
          <a:p>
            <a:r>
              <a:rPr lang="en-US" sz="3200" b="1" dirty="0"/>
              <a:t>Reduce Energy Costs</a:t>
            </a:r>
            <a:endParaRPr lang="en-US" sz="3200" dirty="0"/>
          </a:p>
          <a:p>
            <a:pPr lvl="0"/>
            <a:r>
              <a:rPr lang="en-US" sz="2400" dirty="0"/>
              <a:t>Turn off lights when not in use.   Adjust the thermostat, keep the heater below 78 degrees and the air over 72 degrees.  Only use heater and air conditioner when absolutely necessary. </a:t>
            </a:r>
          </a:p>
          <a:p>
            <a:pPr lvl="0"/>
            <a:r>
              <a:rPr lang="en-US" sz="2400" dirty="0"/>
              <a:t>Unplug electronics when not in use.   </a:t>
            </a:r>
          </a:p>
          <a:p>
            <a:endParaRPr lang="en-US" b="1" dirty="0"/>
          </a:p>
          <a:p>
            <a:r>
              <a:rPr lang="en-US" sz="3200" b="1" dirty="0"/>
              <a:t>Reduce Housing Costs</a:t>
            </a:r>
            <a:endParaRPr lang="en-US" sz="3200" dirty="0"/>
          </a:p>
          <a:p>
            <a:pPr lvl="0"/>
            <a:r>
              <a:rPr lang="en-US" sz="2400" dirty="0"/>
              <a:t>Downgrade to a smaller place or move to a lower priced neighborhood.  </a:t>
            </a:r>
          </a:p>
          <a:p>
            <a:pPr lvl="0"/>
            <a:r>
              <a:rPr lang="en-US" sz="2400" dirty="0"/>
              <a:t>Rent out a room, or a garage for storage, get a roommate. (Golden Girls)</a:t>
            </a:r>
          </a:p>
          <a:p>
            <a:pPr lvl="0"/>
            <a:r>
              <a:rPr lang="en-US" sz="2400" dirty="0"/>
              <a:t>If you need a tool, borrow it.  You do not need to buy a saw if you are only going to use it one time. </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43243" y="191683"/>
            <a:ext cx="1484630" cy="142049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0105"/>
          <a:stretch/>
        </p:blipFill>
        <p:spPr>
          <a:xfrm>
            <a:off x="7370845" y="1717963"/>
            <a:ext cx="4257737" cy="3551382"/>
          </a:xfrm>
          <a:prstGeom prst="rect">
            <a:avLst/>
          </a:prstGeom>
        </p:spPr>
      </p:pic>
    </p:spTree>
    <p:extLst>
      <p:ext uri="{BB962C8B-B14F-4D97-AF65-F5344CB8AC3E}">
        <p14:creationId xmlns:p14="http://schemas.microsoft.com/office/powerpoint/2010/main" val="365579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654" y="1612178"/>
            <a:ext cx="6096000" cy="3477875"/>
          </a:xfrm>
          <a:prstGeom prst="rect">
            <a:avLst/>
          </a:prstGeom>
        </p:spPr>
        <p:txBody>
          <a:bodyPr>
            <a:spAutoFit/>
          </a:bodyPr>
          <a:lstStyle/>
          <a:p>
            <a:r>
              <a:rPr lang="en-US" sz="3200" b="1" dirty="0"/>
              <a:t>Increase Your Income</a:t>
            </a:r>
            <a:endParaRPr lang="en-US" sz="3200" dirty="0"/>
          </a:p>
          <a:p>
            <a:pPr lvl="0"/>
            <a:r>
              <a:rPr lang="en-US" sz="2400" dirty="0"/>
              <a:t>Get a second job.</a:t>
            </a:r>
          </a:p>
          <a:p>
            <a:pPr lvl="0"/>
            <a:r>
              <a:rPr lang="en-US" sz="2400" dirty="0"/>
              <a:t>Ask for a raise.</a:t>
            </a:r>
          </a:p>
          <a:p>
            <a:pPr lvl="0"/>
            <a:r>
              <a:rPr lang="en-US" sz="2400" dirty="0"/>
              <a:t>Sale items in your home and garage.  Host a yard sale.  Sale on eBay, Facebook marketplace, and other places.</a:t>
            </a:r>
          </a:p>
          <a:p>
            <a:endParaRPr lang="en-US" b="1" dirty="0"/>
          </a:p>
          <a:p>
            <a:endParaRPr lang="en-US" b="1" dirty="0"/>
          </a:p>
          <a:p>
            <a:r>
              <a:rPr lang="en-US" sz="3200" b="1" dirty="0"/>
              <a:t>Create a budget and stick to it</a:t>
            </a:r>
            <a:endParaRPr lang="en-US" sz="32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243243" y="191683"/>
            <a:ext cx="1484630" cy="142049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1073" y="1895256"/>
            <a:ext cx="4876800" cy="3252216"/>
          </a:xfrm>
          <a:prstGeom prst="rect">
            <a:avLst/>
          </a:prstGeom>
        </p:spPr>
      </p:pic>
    </p:spTree>
    <p:extLst>
      <p:ext uri="{BB962C8B-B14F-4D97-AF65-F5344CB8AC3E}">
        <p14:creationId xmlns:p14="http://schemas.microsoft.com/office/powerpoint/2010/main" val="3572832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233" y="2067810"/>
            <a:ext cx="5264728" cy="2308324"/>
          </a:xfrm>
          <a:prstGeom prst="rect">
            <a:avLst/>
          </a:prstGeom>
        </p:spPr>
        <p:txBody>
          <a:bodyPr wrap="square">
            <a:spAutoFit/>
          </a:bodyPr>
          <a:lstStyle/>
          <a:p>
            <a:r>
              <a:rPr lang="en-US" sz="4800" b="1" dirty="0"/>
              <a:t>More Saving Tips:  Money saving Challenges</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43243" y="191683"/>
            <a:ext cx="1484630" cy="142049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096" y="1485919"/>
            <a:ext cx="5405404" cy="4676303"/>
          </a:xfrm>
          <a:prstGeom prst="rect">
            <a:avLst/>
          </a:prstGeom>
        </p:spPr>
      </p:pic>
    </p:spTree>
    <p:extLst>
      <p:ext uri="{BB962C8B-B14F-4D97-AF65-F5344CB8AC3E}">
        <p14:creationId xmlns:p14="http://schemas.microsoft.com/office/powerpoint/2010/main" val="1295530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018" y="865722"/>
            <a:ext cx="6031346" cy="5047536"/>
          </a:xfrm>
          <a:prstGeom prst="rect">
            <a:avLst/>
          </a:prstGeom>
        </p:spPr>
        <p:txBody>
          <a:bodyPr wrap="square">
            <a:spAutoFit/>
          </a:bodyPr>
          <a:lstStyle/>
          <a:p>
            <a:r>
              <a:rPr lang="en-US" sz="3200" b="1" dirty="0"/>
              <a:t>Track Every Dollar You Spend Challenge</a:t>
            </a:r>
            <a:endParaRPr lang="en-US" sz="3200" dirty="0"/>
          </a:p>
          <a:p>
            <a:endParaRPr lang="en-US" dirty="0"/>
          </a:p>
          <a:p>
            <a:r>
              <a:rPr lang="en-US" sz="2400" dirty="0"/>
              <a:t>Do you know where your money is going?  Take this opportunity to challenge yourself to track every dollar that you spend for a month.  Thirty days should be long enough for you to track your spending, break some old habits, and possibly create some new, healthier ones. </a:t>
            </a:r>
          </a:p>
          <a:p>
            <a:endParaRPr lang="en-US" sz="2400" dirty="0"/>
          </a:p>
          <a:p>
            <a:r>
              <a:rPr lang="en-US" sz="2400" dirty="0"/>
              <a:t>Chances are, being aware of your spending will make you realize you need to focus on saving more and spending less. </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261716" y="200919"/>
            <a:ext cx="1484630" cy="142049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8053" y="2235199"/>
            <a:ext cx="4622331" cy="3080327"/>
          </a:xfrm>
          <a:prstGeom prst="rect">
            <a:avLst/>
          </a:prstGeom>
        </p:spPr>
      </p:pic>
    </p:spTree>
    <p:extLst>
      <p:ext uri="{BB962C8B-B14F-4D97-AF65-F5344CB8AC3E}">
        <p14:creationId xmlns:p14="http://schemas.microsoft.com/office/powerpoint/2010/main" val="2345208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709" y="504674"/>
            <a:ext cx="10834255" cy="5755422"/>
          </a:xfrm>
          <a:prstGeom prst="rect">
            <a:avLst/>
          </a:prstGeom>
        </p:spPr>
        <p:txBody>
          <a:bodyPr wrap="square">
            <a:spAutoFit/>
          </a:bodyPr>
          <a:lstStyle/>
          <a:p>
            <a:r>
              <a:rPr lang="en-US" sz="3200" b="1" dirty="0"/>
              <a:t>No Spend Challenges: Daily, Weekly, or Monthly</a:t>
            </a:r>
            <a:endParaRPr lang="en-US" sz="3200" dirty="0"/>
          </a:p>
          <a:p>
            <a:endParaRPr lang="en-US" sz="2400" dirty="0"/>
          </a:p>
          <a:p>
            <a:r>
              <a:rPr lang="en-US" sz="2400" i="1" dirty="0">
                <a:solidFill>
                  <a:schemeClr val="accent1"/>
                </a:solidFill>
              </a:rPr>
              <a:t>                                              Do you spend money every day?</a:t>
            </a:r>
          </a:p>
          <a:p>
            <a:endParaRPr lang="en-US" sz="2400" dirty="0"/>
          </a:p>
          <a:p>
            <a:r>
              <a:rPr lang="en-US" sz="2200" dirty="0"/>
              <a:t>Just the thought of not spending a single cent over the course of a week might sound difficult or even frightening to you.  There are, however, many people who have successfully completed these types of challenges for a day, week, month, or more!  The key is being mentally and financially prepared. </a:t>
            </a:r>
          </a:p>
          <a:p>
            <a:endParaRPr lang="en-US" sz="2200" dirty="0"/>
          </a:p>
          <a:p>
            <a:r>
              <a:rPr lang="en-US" sz="2200" dirty="0"/>
              <a:t>First, understand that “no spend” does not literally mean that you won’t spend any money.  It realistically refers to not spending any discretionary income.   Naturally, you will still pay your bills and buy groceries and essentials.   Non-essential indulgences like eating out and shopping for wants must be eliminated. There is no shame in taking baby steps, if you mess up, start again.  Start slow by trying to focus on having 10 no-spend days throughout a month, and work your way up until you feel comfortable going an entire week without spending on discretionary items.  Perhaps every third week of each month will be your no-spend week!</a:t>
            </a: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0261716" y="200919"/>
            <a:ext cx="1484630" cy="1420495"/>
          </a:xfrm>
          <a:prstGeom prst="rect">
            <a:avLst/>
          </a:prstGeom>
        </p:spPr>
      </p:pic>
    </p:spTree>
    <p:extLst>
      <p:ext uri="{BB962C8B-B14F-4D97-AF65-F5344CB8AC3E}">
        <p14:creationId xmlns:p14="http://schemas.microsoft.com/office/powerpoint/2010/main" val="3381515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2" y="331775"/>
            <a:ext cx="6788727" cy="5663089"/>
          </a:xfrm>
          <a:prstGeom prst="rect">
            <a:avLst/>
          </a:prstGeom>
        </p:spPr>
        <p:txBody>
          <a:bodyPr wrap="square">
            <a:spAutoFit/>
          </a:bodyPr>
          <a:lstStyle/>
          <a:p>
            <a:r>
              <a:rPr lang="en-US" sz="3200" b="1" dirty="0"/>
              <a:t>Challenge Your Costly Habits</a:t>
            </a:r>
            <a:endParaRPr lang="en-US" sz="3200" dirty="0"/>
          </a:p>
          <a:p>
            <a:endParaRPr lang="en-US" sz="1000" dirty="0"/>
          </a:p>
          <a:p>
            <a:r>
              <a:rPr lang="en-US" sz="2000" dirty="0"/>
              <a:t>Do you have guilty pleasures or bad habits like defaulting to the fast food drive-thru when you feel hungry, tires, stressed, or bored?  Do you toss whatever you want at the grocery store into your cart, without checking prices?  Do you spend a little too much on alcohol?</a:t>
            </a:r>
          </a:p>
          <a:p>
            <a:endParaRPr lang="en-US" sz="2000" dirty="0"/>
          </a:p>
          <a:p>
            <a:r>
              <a:rPr lang="en-US" sz="2000" dirty="0"/>
              <a:t>Decide to challenge these habits by replacing them with the new ones.  Try planning out your meals in advance, do a search on google for coupons and sales items.  You can also purchase items in bulk.  These will help you save on groceries and eating out.  Try not to purchase alcohol when going out.  Clubs, bars, movies and restaurants are always more expensive.  When you finally have new saving habits firmly in place, do not forget to make them stick.  Automate your savings with direct deposit or auto transfer at the bank.   It is a great method for sticking with your goals to save more. </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43243" y="191683"/>
            <a:ext cx="1484630" cy="142049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619" y="2223327"/>
            <a:ext cx="4474673" cy="1879984"/>
          </a:xfrm>
          <a:prstGeom prst="rect">
            <a:avLst/>
          </a:prstGeom>
        </p:spPr>
      </p:pic>
    </p:spTree>
    <p:extLst>
      <p:ext uri="{BB962C8B-B14F-4D97-AF65-F5344CB8AC3E}">
        <p14:creationId xmlns:p14="http://schemas.microsoft.com/office/powerpoint/2010/main" val="262533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5092" y="591128"/>
            <a:ext cx="9236363" cy="1200329"/>
          </a:xfrm>
          <a:prstGeom prst="rect">
            <a:avLst/>
          </a:prstGeom>
          <a:noFill/>
        </p:spPr>
        <p:txBody>
          <a:bodyPr wrap="square" rtlCol="0">
            <a:spAutoFit/>
          </a:bodyPr>
          <a:lstStyle/>
          <a:p>
            <a:r>
              <a:rPr lang="en-US" sz="3600" b="1" dirty="0"/>
              <a:t>CLASS 2: How to Make more money, Save more </a:t>
            </a:r>
          </a:p>
          <a:p>
            <a:r>
              <a:rPr lang="en-US" sz="3600" b="1" dirty="0"/>
              <a:t>                 money and Plan for Taxes</a:t>
            </a:r>
          </a:p>
        </p:txBody>
      </p:sp>
      <p:pic>
        <p:nvPicPr>
          <p:cNvPr id="6" name="Picture 5" descr="Best Money-Saving Tips | best way to save money for futu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8208" y="1791457"/>
            <a:ext cx="6398491" cy="4358287"/>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0243243" y="191683"/>
            <a:ext cx="1484630" cy="1420495"/>
          </a:xfrm>
          <a:prstGeom prst="rect">
            <a:avLst/>
          </a:prstGeom>
        </p:spPr>
      </p:pic>
    </p:spTree>
    <p:extLst>
      <p:ext uri="{BB962C8B-B14F-4D97-AF65-F5344CB8AC3E}">
        <p14:creationId xmlns:p14="http://schemas.microsoft.com/office/powerpoint/2010/main" val="1064601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1" y="553846"/>
            <a:ext cx="5421745" cy="5693866"/>
          </a:xfrm>
          <a:prstGeom prst="rect">
            <a:avLst/>
          </a:prstGeom>
        </p:spPr>
        <p:txBody>
          <a:bodyPr wrap="square">
            <a:spAutoFit/>
          </a:bodyPr>
          <a:lstStyle/>
          <a:p>
            <a:r>
              <a:rPr lang="en-US" sz="3200" b="1" dirty="0"/>
              <a:t>The classic 52 Week Savings Challenge</a:t>
            </a:r>
            <a:endParaRPr lang="en-US" sz="3200" dirty="0"/>
          </a:p>
          <a:p>
            <a:r>
              <a:rPr lang="en-US" sz="2000" dirty="0"/>
              <a:t>This challenge is fairly simple.  If you haven’ heard of this challenge before, you save $1 the first week, $2, the second week, $3 the third week, all the way up until you hit $52 in the last week.   This will give you a total of $1,378 at the end of 52 weeks from being disciplined enough to save small amounts of money each week.  There are plenty of apps for timed savings challenges to help you keep track of your deposits.  These include a few where you can save any amount at any point, for example saving $52 in the first week.  There is also a challenge where you save $20 every week for a year which will give you a total of $1,040.  These challenges can be started at any time during the year.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186" y="1204768"/>
            <a:ext cx="4762500" cy="4762500"/>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10261716" y="200919"/>
            <a:ext cx="1484630" cy="1420495"/>
          </a:xfrm>
          <a:prstGeom prst="rect">
            <a:avLst/>
          </a:prstGeom>
        </p:spPr>
      </p:pic>
    </p:spTree>
    <p:extLst>
      <p:ext uri="{BB962C8B-B14F-4D97-AF65-F5344CB8AC3E}">
        <p14:creationId xmlns:p14="http://schemas.microsoft.com/office/powerpoint/2010/main" val="1905837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897743" y="40905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43243" y="191683"/>
            <a:ext cx="1484630" cy="1420495"/>
          </a:xfrm>
          <a:prstGeom prst="rect">
            <a:avLst/>
          </a:prstGeom>
        </p:spPr>
      </p:pic>
      <p:sp>
        <p:nvSpPr>
          <p:cNvPr id="4" name="Rectangle 3"/>
          <p:cNvSpPr/>
          <p:nvPr/>
        </p:nvSpPr>
        <p:spPr>
          <a:xfrm>
            <a:off x="914399" y="1424953"/>
            <a:ext cx="4221019" cy="3785652"/>
          </a:xfrm>
          <a:prstGeom prst="rect">
            <a:avLst/>
          </a:prstGeom>
        </p:spPr>
        <p:txBody>
          <a:bodyPr wrap="square">
            <a:spAutoFit/>
          </a:bodyPr>
          <a:lstStyle/>
          <a:p>
            <a:r>
              <a:rPr lang="en-US" sz="2400" b="1" dirty="0"/>
              <a:t>There are a number of challenges to choose from.  </a:t>
            </a:r>
            <a:r>
              <a:rPr lang="en-US" sz="2400" dirty="0"/>
              <a:t>Choose one that appeals to you and dive right in.  Try to find a group, family members, or friends to do this with, and you can help hold each other accountable.  Having the support of family and friends can really help.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987" y="695279"/>
            <a:ext cx="3839702" cy="5433047"/>
          </a:xfrm>
          <a:prstGeom prst="rect">
            <a:avLst/>
          </a:prstGeom>
        </p:spPr>
      </p:pic>
    </p:spTree>
    <p:extLst>
      <p:ext uri="{BB962C8B-B14F-4D97-AF65-F5344CB8AC3E}">
        <p14:creationId xmlns:p14="http://schemas.microsoft.com/office/powerpoint/2010/main" val="3320553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4546" y="2115128"/>
            <a:ext cx="8757975" cy="3108543"/>
          </a:xfrm>
          <a:prstGeom prst="rect">
            <a:avLst/>
          </a:prstGeom>
          <a:noFill/>
        </p:spPr>
        <p:txBody>
          <a:bodyPr wrap="none" rtlCol="0">
            <a:spAutoFit/>
          </a:bodyPr>
          <a:lstStyle/>
          <a:p>
            <a:pPr algn="ctr"/>
            <a:r>
              <a:rPr lang="en-US" sz="2800" dirty="0"/>
              <a:t>Thank you for participating in the Modern Money Mastery </a:t>
            </a:r>
          </a:p>
          <a:p>
            <a:pPr algn="ctr"/>
            <a:r>
              <a:rPr lang="en-US" sz="2800" dirty="0"/>
              <a:t>Financial Literacy Course</a:t>
            </a:r>
          </a:p>
          <a:p>
            <a:pPr algn="ctr"/>
            <a:endParaRPr lang="en-US" sz="2800" dirty="0"/>
          </a:p>
          <a:p>
            <a:pPr algn="ctr"/>
            <a:r>
              <a:rPr lang="en-US" sz="2800" dirty="0"/>
              <a:t>Find more videos on our </a:t>
            </a:r>
            <a:r>
              <a:rPr lang="en-US" sz="2800" dirty="0" err="1"/>
              <a:t>youtube</a:t>
            </a:r>
            <a:r>
              <a:rPr lang="en-US" sz="2800" dirty="0"/>
              <a:t> page at: </a:t>
            </a:r>
          </a:p>
          <a:p>
            <a:pPr algn="ctr"/>
            <a:r>
              <a:rPr lang="en-US" sz="2800" dirty="0"/>
              <a:t>YouTube/@</a:t>
            </a:r>
            <a:r>
              <a:rPr lang="en-US" sz="2800" dirty="0" err="1"/>
              <a:t>helpmehelpuLB</a:t>
            </a:r>
            <a:endParaRPr lang="en-US" sz="2800" dirty="0"/>
          </a:p>
          <a:p>
            <a:pPr algn="ctr"/>
            <a:endParaRPr lang="en-US" sz="2800" dirty="0"/>
          </a:p>
          <a:p>
            <a:pPr algn="ctr"/>
            <a:r>
              <a:rPr lang="en-US" sz="2800" dirty="0"/>
              <a:t>www.helpmehelpu.org</a:t>
            </a: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4913861" y="436015"/>
            <a:ext cx="1484630" cy="1420495"/>
          </a:xfrm>
          <a:prstGeom prst="rect">
            <a:avLst/>
          </a:prstGeom>
        </p:spPr>
      </p:pic>
    </p:spTree>
    <p:extLst>
      <p:ext uri="{BB962C8B-B14F-4D97-AF65-F5344CB8AC3E}">
        <p14:creationId xmlns:p14="http://schemas.microsoft.com/office/powerpoint/2010/main" val="233181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243243" y="191683"/>
            <a:ext cx="1484630" cy="1420495"/>
          </a:xfrm>
          <a:prstGeom prst="rect">
            <a:avLst/>
          </a:prstGeom>
        </p:spPr>
      </p:pic>
      <p:sp>
        <p:nvSpPr>
          <p:cNvPr id="3" name="Content Placeholder 2"/>
          <p:cNvSpPr>
            <a:spLocks noGrp="1"/>
          </p:cNvSpPr>
          <p:nvPr>
            <p:ph idx="1"/>
          </p:nvPr>
        </p:nvSpPr>
        <p:spPr>
          <a:xfrm>
            <a:off x="1080654" y="1199188"/>
            <a:ext cx="6031346" cy="4023360"/>
          </a:xfrm>
        </p:spPr>
        <p:txBody>
          <a:bodyPr>
            <a:normAutofit fontScale="92500" lnSpcReduction="20000"/>
          </a:bodyPr>
          <a:lstStyle/>
          <a:p>
            <a:r>
              <a:rPr lang="en-US" sz="3000" b="1" dirty="0"/>
              <a:t>How to resolve to save more money</a:t>
            </a:r>
            <a:endParaRPr lang="en-US" sz="3000" dirty="0"/>
          </a:p>
          <a:p>
            <a:endParaRPr lang="en-US" dirty="0"/>
          </a:p>
          <a:p>
            <a:endParaRPr lang="en-US" dirty="0"/>
          </a:p>
          <a:p>
            <a:r>
              <a:rPr lang="en-US" dirty="0"/>
              <a:t>What do you learn about saving money while growing up?</a:t>
            </a:r>
          </a:p>
          <a:p>
            <a:r>
              <a:rPr lang="en-US" dirty="0"/>
              <a:t>What did you observe or what where your thoughts about money while growing up?</a:t>
            </a:r>
          </a:p>
          <a:p>
            <a:r>
              <a:rPr lang="en-US" dirty="0"/>
              <a:t>How does it make you feel when you spend money? Is it good?   Is it bad? </a:t>
            </a:r>
          </a:p>
          <a:p>
            <a:r>
              <a:rPr lang="en-US" dirty="0"/>
              <a:t>What are your strengths?   What are your weaknesses?  </a:t>
            </a:r>
          </a:p>
          <a:p>
            <a:r>
              <a:rPr lang="en-US" dirty="0"/>
              <a:t>It is a good idea to identify your weak areas. Once you start recognizing the weak areas in your finances, you can start to develop a plan.</a:t>
            </a:r>
            <a:r>
              <a:rPr lang="en-US" b="1" dirty="0"/>
              <a:t> </a:t>
            </a:r>
            <a:endParaRPr lang="en-US" dirty="0"/>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9356" y="2401454"/>
            <a:ext cx="4559336" cy="3052618"/>
          </a:xfrm>
          <a:prstGeom prst="rect">
            <a:avLst/>
          </a:prstGeom>
        </p:spPr>
      </p:pic>
    </p:spTree>
    <p:extLst>
      <p:ext uri="{BB962C8B-B14F-4D97-AF65-F5344CB8AC3E}">
        <p14:creationId xmlns:p14="http://schemas.microsoft.com/office/powerpoint/2010/main" val="289881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4241" y="1225248"/>
            <a:ext cx="5930668" cy="5278368"/>
          </a:xfrm>
          <a:prstGeom prst="rect">
            <a:avLst/>
          </a:prstGeom>
        </p:spPr>
        <p:txBody>
          <a:bodyPr wrap="square">
            <a:spAutoFit/>
          </a:bodyPr>
          <a:lstStyle/>
          <a:p>
            <a:r>
              <a:rPr lang="en-US" dirty="0"/>
              <a:t> </a:t>
            </a:r>
          </a:p>
          <a:p>
            <a:r>
              <a:rPr lang="en-US" dirty="0"/>
              <a:t> </a:t>
            </a:r>
          </a:p>
          <a:p>
            <a:pPr lvl="0"/>
            <a:r>
              <a:rPr lang="en-US" sz="3200" b="1" dirty="0"/>
              <a:t>Are there reasons or patterns you are always broke?</a:t>
            </a:r>
            <a:r>
              <a:rPr lang="en-US" sz="3200" i="1" dirty="0"/>
              <a:t> </a:t>
            </a:r>
          </a:p>
          <a:p>
            <a:pPr lvl="0"/>
            <a:endParaRPr lang="en-US" i="1" dirty="0"/>
          </a:p>
          <a:p>
            <a:pPr lvl="0"/>
            <a:r>
              <a:rPr lang="en-US" sz="2400" dirty="0"/>
              <a:t>Maybe your bills aren’t spread out evenly enough throughout the month. It hurts when the majority of a paycheck gets absorbed by bills, leaving you with not much for yourself until the next pay period. If you notice all your bills are close in due dates, call and ask to change the billing cycle so your cash flow is more efficient.</a:t>
            </a:r>
          </a:p>
          <a:p>
            <a:pPr>
              <a:lnSpc>
                <a:spcPct val="150000"/>
              </a:lnSpc>
              <a:spcAft>
                <a:spcPts val="800"/>
              </a:spcAft>
            </a:pPr>
            <a:r>
              <a:rPr lang="en-US" b="1" spc="5"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243243" y="191683"/>
            <a:ext cx="1484630" cy="1420495"/>
          </a:xfrm>
          <a:prstGeom prst="rect">
            <a:avLst/>
          </a:prstGeom>
        </p:spPr>
      </p:pic>
      <p:pic>
        <p:nvPicPr>
          <p:cNvPr id="5" name="Picture 4" descr="Curb overspending with good financial habits | Watson Investment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1228" y="1884218"/>
            <a:ext cx="4446645" cy="3326736"/>
          </a:xfrm>
          <a:prstGeom prst="rect">
            <a:avLst/>
          </a:prstGeom>
          <a:noFill/>
          <a:ln>
            <a:noFill/>
          </a:ln>
        </p:spPr>
      </p:pic>
    </p:spTree>
    <p:extLst>
      <p:ext uri="{BB962C8B-B14F-4D97-AF65-F5344CB8AC3E}">
        <p14:creationId xmlns:p14="http://schemas.microsoft.com/office/powerpoint/2010/main" val="70499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090" y="729122"/>
            <a:ext cx="11311128" cy="3354765"/>
          </a:xfrm>
          <a:prstGeom prst="rect">
            <a:avLst/>
          </a:prstGeom>
        </p:spPr>
        <p:txBody>
          <a:bodyPr wrap="square">
            <a:spAutoFit/>
          </a:bodyPr>
          <a:lstStyle/>
          <a:p>
            <a:pPr lvl="0"/>
            <a:r>
              <a:rPr lang="en-US" sz="3200" b="1" dirty="0"/>
              <a:t>Are there psychological reasons you're overspending?</a:t>
            </a:r>
          </a:p>
          <a:p>
            <a:pPr lvl="0"/>
            <a:endParaRPr lang="en-US" b="1" dirty="0"/>
          </a:p>
          <a:p>
            <a:pPr lvl="0"/>
            <a:r>
              <a:rPr lang="en-US" b="1" dirty="0"/>
              <a:t> </a:t>
            </a:r>
            <a:r>
              <a:rPr lang="en-US" sz="2400" dirty="0"/>
              <a:t>Maybe you'll come to realize that you spend a lot of money on Sundays as a way to deal with the fact that you hate going into work on Mondays or to hang out with friends after church.  </a:t>
            </a:r>
            <a:r>
              <a:rPr lang="en-US" sz="2400" b="1" dirty="0"/>
              <a:t>There is psychology attached to our spending.  </a:t>
            </a:r>
            <a:r>
              <a:rPr lang="en-US" sz="2400" dirty="0"/>
              <a:t>It is a good idea is to track how your purchases are rooted in psychology. Keep a journal of how you feel when you spend money. Doing a personal finance audit might also help you understand why you spend money the way you do.</a:t>
            </a:r>
          </a:p>
          <a:p>
            <a:r>
              <a:rPr lang="en-US" dirty="0"/>
              <a:t> </a:t>
            </a: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0243243" y="191683"/>
            <a:ext cx="1484630" cy="142049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200" y="3458196"/>
            <a:ext cx="7167418" cy="2715779"/>
          </a:xfrm>
          <a:prstGeom prst="rect">
            <a:avLst/>
          </a:prstGeom>
        </p:spPr>
      </p:pic>
    </p:spTree>
    <p:extLst>
      <p:ext uri="{BB962C8B-B14F-4D97-AF65-F5344CB8AC3E}">
        <p14:creationId xmlns:p14="http://schemas.microsoft.com/office/powerpoint/2010/main" val="1589463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0243243" y="191683"/>
            <a:ext cx="1484630" cy="1420495"/>
          </a:xfrm>
          <a:prstGeom prst="rect">
            <a:avLst/>
          </a:prstGeom>
        </p:spPr>
      </p:pic>
      <p:sp>
        <p:nvSpPr>
          <p:cNvPr id="4" name="Rectangle 3"/>
          <p:cNvSpPr/>
          <p:nvPr/>
        </p:nvSpPr>
        <p:spPr>
          <a:xfrm>
            <a:off x="711200" y="655308"/>
            <a:ext cx="6096000" cy="4812921"/>
          </a:xfrm>
          <a:prstGeom prst="rect">
            <a:avLst/>
          </a:prstGeom>
        </p:spPr>
        <p:txBody>
          <a:bodyPr>
            <a:spAutoFit/>
          </a:bodyPr>
          <a:lstStyle/>
          <a:p>
            <a:pPr marR="0" lvl="0">
              <a:lnSpc>
                <a:spcPct val="107000"/>
              </a:lnSpc>
              <a:spcBef>
                <a:spcPts val="0"/>
              </a:spcBef>
              <a:spcAft>
                <a:spcPts val="800"/>
              </a:spcAft>
              <a:buSzPts val="1000"/>
              <a:tabLst>
                <a:tab pos="228600" algn="l"/>
              </a:tabLst>
            </a:pPr>
            <a:r>
              <a:rPr lang="en-US" sz="3200" b="1" dirty="0">
                <a:latin typeface="Helvetica" panose="020B0604020202020204" pitchFamily="34" charset="0"/>
                <a:ea typeface="Times New Roman" panose="02020603050405020304" pitchFamily="18" charset="0"/>
                <a:cs typeface="Times New Roman" panose="02020603050405020304" pitchFamily="18" charset="0"/>
              </a:rPr>
              <a:t>Are you wasting a lot of money? </a:t>
            </a:r>
          </a:p>
          <a:p>
            <a:pPr marR="0" lvl="0">
              <a:lnSpc>
                <a:spcPct val="107000"/>
              </a:lnSpc>
              <a:spcBef>
                <a:spcPts val="0"/>
              </a:spcBef>
              <a:spcAft>
                <a:spcPts val="800"/>
              </a:spcAft>
              <a:buSzPts val="1000"/>
              <a:tabLst>
                <a:tab pos="228600" algn="l"/>
              </a:tabLst>
            </a:pPr>
            <a:endParaRPr lang="en-US" b="1" dirty="0">
              <a:latin typeface="Helvetica" panose="020B060402020202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buSzPts val="1000"/>
              <a:tabLst>
                <a:tab pos="228600" algn="l"/>
              </a:tabLst>
            </a:pPr>
            <a:endParaRPr lang="en-US" b="1" dirty="0">
              <a:latin typeface="Helvetica" panose="020B060402020202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buSzPts val="1000"/>
              <a:tabLst>
                <a:tab pos="228600" algn="l"/>
              </a:tabLst>
            </a:pPr>
            <a:r>
              <a:rPr lang="en-US" sz="2400" dirty="0">
                <a:latin typeface="Helvetica" panose="020B0604020202020204" pitchFamily="34" charset="0"/>
                <a:ea typeface="Times New Roman" panose="02020603050405020304" pitchFamily="18" charset="0"/>
                <a:cs typeface="Times New Roman" panose="02020603050405020304" pitchFamily="18" charset="0"/>
              </a:rPr>
              <a:t>That daily cup of coffee has become the poster child of wasted money – but if you’re drinking and enjoying it, is it really a waste? If you notice subscriptions that you no longer derive much pleasure from – such as a barely used gym membership </a:t>
            </a:r>
            <a:r>
              <a:rPr lang="en-US" sz="2400" dirty="0">
                <a:solidFill>
                  <a:srgbClr val="1A1D26"/>
                </a:solidFill>
                <a:latin typeface="Helvetica" panose="020B0604020202020204" pitchFamily="34" charset="0"/>
                <a:ea typeface="Times New Roman" panose="02020603050405020304" pitchFamily="18" charset="0"/>
                <a:cs typeface="Times New Roman" panose="02020603050405020304" pitchFamily="18" charset="0"/>
              </a:rPr>
              <a:t>– those may be worth removing from your budget.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3618" y="2133600"/>
            <a:ext cx="4778259" cy="3182395"/>
          </a:xfrm>
          <a:prstGeom prst="rect">
            <a:avLst/>
          </a:prstGeom>
        </p:spPr>
      </p:pic>
    </p:spTree>
    <p:extLst>
      <p:ext uri="{BB962C8B-B14F-4D97-AF65-F5344CB8AC3E}">
        <p14:creationId xmlns:p14="http://schemas.microsoft.com/office/powerpoint/2010/main" val="401717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036" y="295564"/>
            <a:ext cx="5107709" cy="5509200"/>
          </a:xfrm>
          <a:prstGeom prst="rect">
            <a:avLst/>
          </a:prstGeom>
        </p:spPr>
        <p:txBody>
          <a:bodyPr wrap="square">
            <a:spAutoFit/>
          </a:bodyPr>
          <a:lstStyle/>
          <a:p>
            <a:pPr eaLnBrk="0" hangingPunct="0"/>
            <a:endParaRPr lang="en-US" sz="3600" b="1" dirty="0"/>
          </a:p>
          <a:p>
            <a:pPr eaLnBrk="0" hangingPunct="0"/>
            <a:endParaRPr lang="en-US" sz="2400" dirty="0"/>
          </a:p>
          <a:p>
            <a:pPr lvl="0"/>
            <a:r>
              <a:rPr lang="en-US" sz="3200" b="1" dirty="0"/>
              <a:t>Are you doing everything perfectly? </a:t>
            </a:r>
          </a:p>
          <a:p>
            <a:pPr lvl="0"/>
            <a:endParaRPr lang="en-US" b="1" dirty="0"/>
          </a:p>
          <a:p>
            <a:pPr lvl="0"/>
            <a:endParaRPr lang="en-US" b="1" dirty="0"/>
          </a:p>
          <a:p>
            <a:pPr lvl="0"/>
            <a:r>
              <a:rPr lang="en-US" sz="2400" dirty="0"/>
              <a:t>Well, it’s possible. It won't help you if you're too easy on yourself and don't look for genuine areas in your spending where you could improve. Maybe you’ve already trimmed all of the fat out of your budget. In that case, it may be time to ask for a raise or try to change careers.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6545" y="1737735"/>
            <a:ext cx="5854828" cy="4446010"/>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243243" y="191683"/>
            <a:ext cx="1484630" cy="1420495"/>
          </a:xfrm>
          <a:prstGeom prst="rect">
            <a:avLst/>
          </a:prstGeom>
        </p:spPr>
      </p:pic>
    </p:spTree>
    <p:extLst>
      <p:ext uri="{BB962C8B-B14F-4D97-AF65-F5344CB8AC3E}">
        <p14:creationId xmlns:p14="http://schemas.microsoft.com/office/powerpoint/2010/main" val="1788793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38396" y="425666"/>
            <a:ext cx="6568375"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b="1" dirty="0"/>
              <a:t>Make sure to spend money on fun stuff.</a:t>
            </a:r>
          </a:p>
          <a:p>
            <a:endParaRPr lang="en-US" b="1" dirty="0"/>
          </a:p>
          <a:p>
            <a:endParaRPr lang="en-US" b="1" dirty="0"/>
          </a:p>
          <a:p>
            <a:r>
              <a:rPr lang="en-US" sz="2400" dirty="0"/>
              <a:t>Life isn’t all about budgeting and saving money for retirement. While getting your financial ducks in a row is important during a personal finance audit, it’s also important you reward yourself for staying on track. Consider building a vacation fund into your monthly spending budget. Once goals and obligations are met, a reward may be necessary to keeping your morale up. Setting rewards can also help you to continuously keep your finances in check.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910771" y="29309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43243" y="191683"/>
            <a:ext cx="1484630" cy="1420495"/>
          </a:xfrm>
          <a:prstGeom prst="rect">
            <a:avLst/>
          </a:prstGeom>
        </p:spPr>
      </p:pic>
      <p:pic>
        <p:nvPicPr>
          <p:cNvPr id="7" name="Picture 6" descr="9 Spending Triggers That Can Leave You Poor | GOBankingRates"/>
          <p:cNvPicPr/>
          <p:nvPr/>
        </p:nvPicPr>
        <p:blipFill rotWithShape="1">
          <a:blip r:embed="rId3" cstate="print">
            <a:extLst>
              <a:ext uri="{28A0092B-C50C-407E-A947-70E740481C1C}">
                <a14:useLocalDpi xmlns:a14="http://schemas.microsoft.com/office/drawing/2010/main" val="0"/>
              </a:ext>
            </a:extLst>
          </a:blip>
          <a:srcRect b="3592"/>
          <a:stretch/>
        </p:blipFill>
        <p:spPr bwMode="auto">
          <a:xfrm>
            <a:off x="7006771" y="2050472"/>
            <a:ext cx="5170055" cy="3094184"/>
          </a:xfrm>
          <a:prstGeom prst="rect">
            <a:avLst/>
          </a:prstGeom>
          <a:noFill/>
          <a:ln>
            <a:noFill/>
          </a:ln>
        </p:spPr>
      </p:pic>
    </p:spTree>
    <p:extLst>
      <p:ext uri="{BB962C8B-B14F-4D97-AF65-F5344CB8AC3E}">
        <p14:creationId xmlns:p14="http://schemas.microsoft.com/office/powerpoint/2010/main" val="2010958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69735" y="2777751"/>
            <a:ext cx="449942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Tips</a:t>
            </a:r>
            <a:r>
              <a:rPr kumimoji="0" lang="en-US" altLang="en-US" sz="4400" b="1" i="0" u="none" strike="noStrike" cap="none" normalizeH="0" dirty="0">
                <a:ln>
                  <a:noFill/>
                </a:ln>
                <a:solidFill>
                  <a:schemeClr val="tx1"/>
                </a:solidFill>
                <a:effectLst/>
                <a:ea typeface="Calibri" panose="020F0502020204030204" pitchFamily="34" charset="0"/>
                <a:cs typeface="Arial" panose="020B0604020202020204" pitchFamily="34" charset="0"/>
              </a:rPr>
              <a:t> for Saving Money</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4400" b="1" baseline="0" dirty="0">
                <a:ea typeface="Calibri" panose="020F0502020204030204" pitchFamily="34" charset="0"/>
                <a:cs typeface="Arial" panose="020B0604020202020204" pitchFamily="34" charset="0"/>
              </a:rPr>
              <a:t>&amp;</a:t>
            </a:r>
            <a:r>
              <a:rPr lang="en-US" altLang="en-US" sz="4400" b="1" dirty="0">
                <a:ea typeface="Calibri" panose="020F0502020204030204" pitchFamily="34" charset="0"/>
                <a:cs typeface="Arial" panose="020B0604020202020204" pitchFamily="34" charset="0"/>
              </a:rPr>
              <a:t> Cutting Costs</a:t>
            </a:r>
            <a:endParaRPr lang="en-US" sz="4400" dirty="0"/>
          </a:p>
        </p:txBody>
      </p:sp>
      <p:sp>
        <p:nvSpPr>
          <p:cNvPr id="3" name="Rectangle 3"/>
          <p:cNvSpPr>
            <a:spLocks noChangeArrowheads="1"/>
          </p:cNvSpPr>
          <p:nvPr/>
        </p:nvSpPr>
        <p:spPr bwMode="auto">
          <a:xfrm>
            <a:off x="910771" y="29309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43243" y="191683"/>
            <a:ext cx="1484630" cy="14204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563" y="1612178"/>
            <a:ext cx="6745000" cy="4558145"/>
          </a:xfrm>
          <a:prstGeom prst="rect">
            <a:avLst/>
          </a:prstGeom>
        </p:spPr>
      </p:pic>
    </p:spTree>
    <p:extLst>
      <p:ext uri="{BB962C8B-B14F-4D97-AF65-F5344CB8AC3E}">
        <p14:creationId xmlns:p14="http://schemas.microsoft.com/office/powerpoint/2010/main" val="284026351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1165</TotalTime>
  <Words>1747</Words>
  <Application>Microsoft Office PowerPoint</Application>
  <PresentationFormat>Widescreen</PresentationFormat>
  <Paragraphs>107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Helvetica</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Zina Washington</dc:creator>
  <cp:lastModifiedBy>Summer Soliman-Gardner</cp:lastModifiedBy>
  <cp:revision>32</cp:revision>
  <cp:lastPrinted>2023-11-16T00:36:16Z</cp:lastPrinted>
  <dcterms:created xsi:type="dcterms:W3CDTF">2023-11-01T18:40:49Z</dcterms:created>
  <dcterms:modified xsi:type="dcterms:W3CDTF">2024-06-27T00:51:45Z</dcterms:modified>
</cp:coreProperties>
</file>